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3" r:id="rId4"/>
    <p:sldId id="271" r:id="rId5"/>
    <p:sldId id="272" r:id="rId6"/>
    <p:sldId id="274" r:id="rId7"/>
    <p:sldId id="275" r:id="rId8"/>
    <p:sldId id="278" r:id="rId9"/>
    <p:sldId id="277" r:id="rId10"/>
    <p:sldId id="280" r:id="rId11"/>
    <p:sldId id="276" r:id="rId12"/>
    <p:sldId id="279" r:id="rId13"/>
    <p:sldId id="28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103" d="100"/>
          <a:sy n="103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C59208-8DAE-4379-A29B-B44DC4AD78DB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6C2A73-C5A6-40F2-AED9-BE78A571C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06ED4-EF35-48E7-86AB-298554837BB9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8733-5988-4089-9695-3A607320EB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7151-E487-4254-8D7A-35B5DB954C76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27D0B-5803-40A0-BB7C-DD5EAC358C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6BDF-8368-4B04-82C7-A0D35F65FD65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9D95D-E018-4664-B82B-D84E769D6C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9492-320C-42E6-B680-FE861E5588F9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2461A-A4AF-4957-836E-1814E6FFCB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27E507-DB99-4254-9064-32054ADCF2C7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912648-34A0-445F-9F84-208C7AE246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A64F2-6AB0-4BC3-897C-E9B3C82F95BC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FE5E-EB11-4048-9F5E-F5347C904E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4FC3CD-A5DA-4290-971B-98D50DBBD7E2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D9A16D-AD6D-4744-83EE-516FC5AE62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C3DDD-C1EA-46A1-B7F2-666D0FC7DA35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EF3A-55C2-46DE-A92D-710278A2D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47065D-A2CB-4B25-8D39-5836590AAEA2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2A2E28-526B-4672-8878-0F45DD883C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A6ED7A-3768-49D1-8645-8606EE6D7CC5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E6961F-186F-41AF-ADAA-36964A559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349AEF-5A48-47E4-BB80-B5CFD974822B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1B49D0-B9DF-4F52-A698-1B547C0940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638E483-AF5C-44B6-8DEF-B42CA0A5DA2A}" type="datetimeFigureOut">
              <a:rPr lang="en-GB"/>
              <a:pPr>
                <a:defRPr/>
              </a:pPr>
              <a:t>25/01/2016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90BAE2D-8D84-4168-A12B-D2A95A4C15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5" r:id="rId2"/>
    <p:sldLayoutId id="2147483698" r:id="rId3"/>
    <p:sldLayoutId id="2147483694" r:id="rId4"/>
    <p:sldLayoutId id="2147483699" r:id="rId5"/>
    <p:sldLayoutId id="2147483693" r:id="rId6"/>
    <p:sldLayoutId id="2147483700" r:id="rId7"/>
    <p:sldLayoutId id="2147483701" r:id="rId8"/>
    <p:sldLayoutId id="2147483702" r:id="rId9"/>
    <p:sldLayoutId id="2147483692" r:id="rId10"/>
    <p:sldLayoutId id="2147483691" r:id="rId11"/>
    <p:sldLayoutId id="214748369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nicsplay.co.uk/" TargetMode="External"/><Relationship Id="rId2" Type="http://schemas.openxmlformats.org/officeDocument/2006/relationships/hyperlink" Target="http://www.oxfordowl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tgames.com/literacy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thmiskin.com/en/resources/parent-information-understanding-phonic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thmiskin.com/en/resources/parent-tutorial-teaching-sound-blend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thmiskin.com/en/resources/parent-tutorial-independent-blend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fordowl.co.uk/home/reading-owl/expert-help/jargon-buster--2#decodab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450" y="404813"/>
            <a:ext cx="7407275" cy="9953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GB" sz="6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Phonics</a:t>
            </a:r>
          </a:p>
        </p:txBody>
      </p:sp>
      <p:pic>
        <p:nvPicPr>
          <p:cNvPr id="13317" name="Picture 5" descr="imagesCA07VF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4292600"/>
            <a:ext cx="3238500" cy="2011363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/>
          </p:cNvSpPr>
          <p:nvPr/>
        </p:nvSpPr>
        <p:spPr bwMode="auto">
          <a:xfrm>
            <a:off x="1331913" y="1436688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sz="4000">
                <a:latin typeface="Gill Sans MT" pitchFamily="34" charset="0"/>
              </a:rPr>
              <a:t>The importance of phonics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sz="4000">
                <a:latin typeface="Gill Sans MT" pitchFamily="34" charset="0"/>
              </a:rPr>
              <a:t>Pronunciation of sounds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sz="4000">
                <a:latin typeface="Gill Sans MT" pitchFamily="34" charset="0"/>
              </a:rPr>
              <a:t>Look at Y1 phonics screening check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GB" sz="40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87450" y="404813"/>
            <a:ext cx="7747000" cy="5772150"/>
          </a:xfrm>
        </p:spPr>
        <p:txBody>
          <a:bodyPr/>
          <a:lstStyle/>
          <a:p>
            <a:pPr algn="ctr">
              <a:buNone/>
            </a:pPr>
            <a:r>
              <a:rPr lang="en-GB" sz="3600" u="sng" dirty="0" smtClean="0">
                <a:solidFill>
                  <a:srgbClr val="FF0000"/>
                </a:solidFill>
              </a:rPr>
              <a:t>Pseudo words</a:t>
            </a:r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endParaRPr lang="en-GB" sz="3600" dirty="0"/>
          </a:p>
          <a:p>
            <a:pPr>
              <a:buNone/>
            </a:pPr>
            <a:endParaRPr lang="en-GB" sz="3600" dirty="0" smtClean="0"/>
          </a:p>
          <a:p>
            <a:pPr>
              <a:buFont typeface="Wingdings 2" pitchFamily="18" charset="2"/>
              <a:buNone/>
            </a:pPr>
            <a:endParaRPr lang="en-GB" sz="3600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6322" t="23250" r="51579" b="8829"/>
          <a:stretch>
            <a:fillRect/>
          </a:stretch>
        </p:blipFill>
        <p:spPr bwMode="auto">
          <a:xfrm>
            <a:off x="3059832" y="1208411"/>
            <a:ext cx="417646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481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87450" y="404813"/>
            <a:ext cx="7747000" cy="5772150"/>
          </a:xfrm>
        </p:spPr>
        <p:txBody>
          <a:bodyPr/>
          <a:lstStyle/>
          <a:p>
            <a:pPr algn="ctr">
              <a:buNone/>
            </a:pPr>
            <a:r>
              <a:rPr lang="en-GB" sz="3600" u="sng" dirty="0">
                <a:solidFill>
                  <a:srgbClr val="FF0000"/>
                </a:solidFill>
              </a:rPr>
              <a:t>Activities with your </a:t>
            </a:r>
            <a:r>
              <a:rPr lang="en-GB" sz="3600" u="sng" dirty="0" smtClean="0">
                <a:solidFill>
                  <a:srgbClr val="FF0000"/>
                </a:solidFill>
              </a:rPr>
              <a:t>child</a:t>
            </a:r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r>
              <a:rPr lang="en-GB" sz="3600" dirty="0" smtClean="0"/>
              <a:t>Read Write </a:t>
            </a:r>
            <a:r>
              <a:rPr lang="en-GB" sz="3600" dirty="0" err="1" smtClean="0"/>
              <a:t>Inc</a:t>
            </a:r>
            <a:r>
              <a:rPr lang="en-GB" sz="3600" dirty="0" smtClean="0"/>
              <a:t> sound cards</a:t>
            </a:r>
          </a:p>
          <a:p>
            <a:pPr>
              <a:buNone/>
            </a:pPr>
            <a:endParaRPr lang="en-GB" sz="3600" dirty="0"/>
          </a:p>
          <a:p>
            <a:pPr>
              <a:buNone/>
            </a:pPr>
            <a:r>
              <a:rPr lang="en-GB" sz="3600" dirty="0" smtClean="0"/>
              <a:t>Read Write </a:t>
            </a:r>
            <a:r>
              <a:rPr lang="en-GB" sz="3600" dirty="0" err="1" smtClean="0"/>
              <a:t>Inc</a:t>
            </a:r>
            <a:r>
              <a:rPr lang="en-GB" sz="3600" dirty="0" smtClean="0"/>
              <a:t> books</a:t>
            </a:r>
          </a:p>
          <a:p>
            <a:pPr>
              <a:buNone/>
            </a:pPr>
            <a:endParaRPr lang="en-GB" sz="3600" dirty="0"/>
          </a:p>
          <a:p>
            <a:pPr>
              <a:buNone/>
            </a:pPr>
            <a:r>
              <a:rPr lang="en-GB" sz="3600" dirty="0" smtClean="0"/>
              <a:t>Phonic challenges</a:t>
            </a:r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r>
              <a:rPr lang="en-GB" sz="3600" dirty="0" smtClean="0"/>
              <a:t>Fred fingers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1253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87450" y="404813"/>
            <a:ext cx="7747000" cy="5772150"/>
          </a:xfrm>
        </p:spPr>
        <p:txBody>
          <a:bodyPr/>
          <a:lstStyle/>
          <a:p>
            <a:pPr marL="82550" indent="0">
              <a:buNone/>
            </a:pPr>
            <a:r>
              <a:rPr lang="en-GB" sz="3600" u="sng" dirty="0">
                <a:solidFill>
                  <a:srgbClr val="FF0000"/>
                </a:solidFill>
              </a:rPr>
              <a:t>Websites and apps to support at </a:t>
            </a:r>
            <a:r>
              <a:rPr lang="en-GB" sz="3600" u="sng" dirty="0" smtClean="0">
                <a:solidFill>
                  <a:srgbClr val="FF0000"/>
                </a:solidFill>
              </a:rPr>
              <a:t>home</a:t>
            </a:r>
          </a:p>
          <a:p>
            <a:pPr marL="82550" indent="0">
              <a:buNone/>
            </a:pPr>
            <a:endParaRPr lang="en-GB" sz="3600" u="sng" dirty="0">
              <a:solidFill>
                <a:srgbClr val="FF0000"/>
              </a:solidFill>
            </a:endParaRPr>
          </a:p>
          <a:p>
            <a:pPr marL="82550" indent="0">
              <a:buNone/>
            </a:pPr>
            <a:r>
              <a:rPr lang="en-GB" sz="3600" dirty="0">
                <a:hlinkClick r:id="rId2"/>
              </a:rPr>
              <a:t>http://www.ruthmiskin.com/en/parents/ www.oxfordowl.co.uk</a:t>
            </a:r>
            <a:r>
              <a:rPr lang="en-GB" sz="3600" dirty="0" smtClean="0"/>
              <a:t> </a:t>
            </a:r>
            <a:endParaRPr lang="en-GB" sz="3600" dirty="0"/>
          </a:p>
          <a:p>
            <a:pPr marL="82550" indent="0">
              <a:buNone/>
            </a:pPr>
            <a:r>
              <a:rPr lang="en-GB" dirty="0" smtClean="0"/>
              <a:t>Username: hemswell1 Password: </a:t>
            </a:r>
            <a:r>
              <a:rPr lang="en-GB" dirty="0" err="1" smtClean="0"/>
              <a:t>classone</a:t>
            </a:r>
            <a:endParaRPr lang="en-GB" dirty="0" smtClean="0"/>
          </a:p>
          <a:p>
            <a:pPr marL="82550" indent="0">
              <a:buNone/>
            </a:pPr>
            <a:r>
              <a:rPr lang="en-GB" sz="3600" dirty="0" smtClean="0">
                <a:hlinkClick r:id="rId3"/>
              </a:rPr>
              <a:t>www.phonicsplay.co.uk</a:t>
            </a:r>
            <a:r>
              <a:rPr lang="en-GB" sz="3600" dirty="0" smtClean="0"/>
              <a:t> </a:t>
            </a:r>
          </a:p>
          <a:p>
            <a:pPr marL="82550" indent="0">
              <a:buNone/>
            </a:pPr>
            <a:r>
              <a:rPr lang="en-GB" sz="3600" dirty="0" smtClean="0">
                <a:hlinkClick r:id="rId4"/>
              </a:rPr>
              <a:t>www.ictgames.com/literacy.html</a:t>
            </a:r>
            <a:r>
              <a:rPr lang="en-GB" sz="3600" dirty="0" smtClean="0"/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8205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87450" y="404813"/>
            <a:ext cx="7747000" cy="5772150"/>
          </a:xfrm>
        </p:spPr>
        <p:txBody>
          <a:bodyPr/>
          <a:lstStyle/>
          <a:p>
            <a:pPr marL="82550" indent="0">
              <a:buNone/>
            </a:pPr>
            <a:endParaRPr lang="en-GB" sz="3600" u="sng" dirty="0">
              <a:solidFill>
                <a:srgbClr val="FF0000"/>
              </a:solidFill>
            </a:endParaRPr>
          </a:p>
          <a:p>
            <a:pPr marL="82550" indent="0">
              <a:buNone/>
            </a:pPr>
            <a:r>
              <a:rPr lang="en-GB" sz="3600" dirty="0" smtClean="0"/>
              <a:t>Questions?</a:t>
            </a:r>
          </a:p>
          <a:p>
            <a:pPr marL="82550" indent="0">
              <a:buNone/>
            </a:pPr>
            <a:r>
              <a:rPr lang="en-GB" sz="3600" dirty="0" smtClean="0"/>
              <a:t>Any further information you think you need?</a:t>
            </a:r>
          </a:p>
          <a:p>
            <a:pPr marL="82550" indent="0">
              <a:buNone/>
            </a:pPr>
            <a:r>
              <a:rPr lang="en-GB" sz="3600" dirty="0" smtClean="0"/>
              <a:t>Any resources you think would help you at home?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6673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1258888" y="115888"/>
            <a:ext cx="7675562" cy="5976937"/>
          </a:xfrm>
        </p:spPr>
        <p:txBody>
          <a:bodyPr/>
          <a:lstStyle/>
          <a:p>
            <a:pPr marL="82550" indent="0" algn="ctr">
              <a:buNone/>
            </a:pPr>
            <a:r>
              <a:rPr lang="en-GB" sz="3600" u="sng" dirty="0" smtClean="0">
                <a:solidFill>
                  <a:srgbClr val="FF0000"/>
                </a:solidFill>
              </a:rPr>
              <a:t>Why we teach phonics</a:t>
            </a:r>
          </a:p>
          <a:p>
            <a:endParaRPr lang="en-GB" dirty="0"/>
          </a:p>
          <a:p>
            <a:pPr marL="82550" indent="0">
              <a:buNone/>
            </a:pPr>
            <a:r>
              <a:rPr lang="en-GB" dirty="0">
                <a:hlinkClick r:id="rId2"/>
              </a:rPr>
              <a:t>http://www.ruthmiskin.com/en/resources/parent-information-understanding-phonics/</a:t>
            </a:r>
            <a:r>
              <a:rPr lang="en-GB" dirty="0"/>
              <a:t> 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1258888" y="115888"/>
            <a:ext cx="7675562" cy="5976937"/>
          </a:xfrm>
        </p:spPr>
        <p:txBody>
          <a:bodyPr/>
          <a:lstStyle/>
          <a:p>
            <a:r>
              <a:rPr lang="en-GB" dirty="0" smtClean="0"/>
              <a:t>Phoneme- the smallest unit of a sound in a word</a:t>
            </a:r>
          </a:p>
          <a:p>
            <a:endParaRPr lang="en-GB" sz="1200" dirty="0" smtClean="0"/>
          </a:p>
          <a:p>
            <a:r>
              <a:rPr lang="en-GB" dirty="0" smtClean="0"/>
              <a:t>Grapheme-letter or letters that represent a phoneme f, </a:t>
            </a:r>
            <a:r>
              <a:rPr lang="en-GB" dirty="0" err="1" smtClean="0"/>
              <a:t>ph</a:t>
            </a:r>
            <a:endParaRPr lang="en-GB" dirty="0" smtClean="0"/>
          </a:p>
          <a:p>
            <a:endParaRPr lang="en-GB" sz="1200" dirty="0" smtClean="0"/>
          </a:p>
          <a:p>
            <a:r>
              <a:rPr lang="en-GB" dirty="0" smtClean="0"/>
              <a:t>Phonemes are represented by letters (graphemes) A child needs to learn the letters that make up each sound. This is known as phoneme-grapheme representation. </a:t>
            </a:r>
          </a:p>
          <a:p>
            <a:pPr>
              <a:buFont typeface="Wingdings 2" pitchFamily="18" charset="2"/>
              <a:buNone/>
            </a:pPr>
            <a:endParaRPr lang="en-GB" sz="1200" dirty="0" smtClean="0"/>
          </a:p>
          <a:p>
            <a:r>
              <a:rPr lang="en-GB" dirty="0" smtClean="0"/>
              <a:t>A phoneme can be represented by one or more letters i.e. </a:t>
            </a:r>
            <a:r>
              <a:rPr lang="en-GB" dirty="0" err="1" smtClean="0"/>
              <a:t>ch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n </a:t>
            </a:r>
          </a:p>
        </p:txBody>
      </p:sp>
    </p:spTree>
    <p:extLst>
      <p:ext uri="{BB962C8B-B14F-4D97-AF65-F5344CB8AC3E}">
        <p14:creationId xmlns:p14="http://schemas.microsoft.com/office/powerpoint/2010/main" val="231547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1258888" y="260350"/>
            <a:ext cx="7499350" cy="4800600"/>
          </a:xfrm>
        </p:spPr>
        <p:txBody>
          <a:bodyPr/>
          <a:lstStyle/>
          <a:p>
            <a:r>
              <a:rPr lang="en-GB" sz="4000" smtClean="0"/>
              <a:t>Digraph-two letters which make one sound</a:t>
            </a:r>
          </a:p>
          <a:p>
            <a:endParaRPr lang="en-GB" sz="1400" smtClean="0"/>
          </a:p>
          <a:p>
            <a:r>
              <a:rPr lang="en-GB" sz="4000" smtClean="0"/>
              <a:t>A consonant digraph contains two consonants sh, ck, th, ll</a:t>
            </a:r>
          </a:p>
          <a:p>
            <a:endParaRPr lang="en-GB" sz="1400" smtClean="0"/>
          </a:p>
          <a:p>
            <a:r>
              <a:rPr lang="en-GB" sz="4000" smtClean="0"/>
              <a:t>A vowel digraph contains at least one vowel ai, ee, ar, oy</a:t>
            </a:r>
          </a:p>
          <a:p>
            <a:endParaRPr lang="en-GB" sz="1400" smtClean="0"/>
          </a:p>
          <a:p>
            <a:r>
              <a:rPr lang="en-GB" sz="4000" smtClean="0"/>
              <a:t>Trigraphs-three letters which make one sound igh, dge,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87450" y="404813"/>
            <a:ext cx="7747000" cy="5772150"/>
          </a:xfrm>
        </p:spPr>
        <p:txBody>
          <a:bodyPr/>
          <a:lstStyle/>
          <a:p>
            <a:r>
              <a:rPr lang="en-GB" sz="3600" smtClean="0"/>
              <a:t>The same phoneme can be represented in more than one way</a:t>
            </a:r>
          </a:p>
          <a:p>
            <a:pPr>
              <a:buFont typeface="Wingdings 2" pitchFamily="18" charset="2"/>
              <a:buNone/>
            </a:pPr>
            <a:r>
              <a:rPr lang="en-GB" sz="3600" smtClean="0"/>
              <a:t>i.e. r</a:t>
            </a:r>
            <a:r>
              <a:rPr lang="en-GB" sz="3600" smtClean="0">
                <a:solidFill>
                  <a:srgbClr val="FF0000"/>
                </a:solidFill>
              </a:rPr>
              <a:t>ai</a:t>
            </a:r>
            <a:r>
              <a:rPr lang="en-GB" sz="3600" smtClean="0"/>
              <a:t>n, m</a:t>
            </a:r>
            <a:r>
              <a:rPr lang="en-GB" sz="3600" smtClean="0">
                <a:solidFill>
                  <a:srgbClr val="FF0000"/>
                </a:solidFill>
              </a:rPr>
              <a:t>ay</a:t>
            </a:r>
            <a:r>
              <a:rPr lang="en-GB" sz="3600" smtClean="0"/>
              <a:t>, l</a:t>
            </a:r>
            <a:r>
              <a:rPr lang="en-GB" sz="3600" smtClean="0">
                <a:solidFill>
                  <a:srgbClr val="FF0000"/>
                </a:solidFill>
              </a:rPr>
              <a:t>a</a:t>
            </a:r>
            <a:r>
              <a:rPr lang="en-GB" sz="3600" smtClean="0"/>
              <a:t>k</a:t>
            </a:r>
            <a:r>
              <a:rPr lang="en-GB" sz="3600" smtClean="0">
                <a:solidFill>
                  <a:srgbClr val="FF0000"/>
                </a:solidFill>
              </a:rPr>
              <a:t>e</a:t>
            </a:r>
          </a:p>
          <a:p>
            <a:pPr>
              <a:buFont typeface="Wingdings 2" pitchFamily="18" charset="2"/>
              <a:buNone/>
            </a:pPr>
            <a:endParaRPr lang="en-GB" sz="3600" smtClean="0"/>
          </a:p>
          <a:p>
            <a:r>
              <a:rPr lang="en-GB" sz="3600" smtClean="0"/>
              <a:t>The same spelling may represent more than one phoneme</a:t>
            </a:r>
          </a:p>
          <a:p>
            <a:pPr>
              <a:buFont typeface="Wingdings 2" pitchFamily="18" charset="2"/>
              <a:buNone/>
            </a:pPr>
            <a:r>
              <a:rPr lang="en-GB" sz="3600" smtClean="0"/>
              <a:t>i.e. m</a:t>
            </a:r>
            <a:r>
              <a:rPr lang="en-GB" sz="3600" smtClean="0">
                <a:solidFill>
                  <a:srgbClr val="FF0000"/>
                </a:solidFill>
              </a:rPr>
              <a:t>ea</a:t>
            </a:r>
            <a:r>
              <a:rPr lang="en-GB" sz="3600" smtClean="0"/>
              <a:t>n, d</a:t>
            </a:r>
            <a:r>
              <a:rPr lang="en-GB" sz="3600" smtClean="0">
                <a:solidFill>
                  <a:srgbClr val="FF0000"/>
                </a:solidFill>
              </a:rPr>
              <a:t>ea</a:t>
            </a:r>
            <a:r>
              <a:rPr lang="en-GB" sz="3600" smtClean="0"/>
              <a:t>f</a:t>
            </a:r>
          </a:p>
          <a:p>
            <a:pPr>
              <a:buFont typeface="Wingdings 2" pitchFamily="18" charset="2"/>
              <a:buNone/>
            </a:pPr>
            <a:r>
              <a:rPr lang="en-GB" sz="3600" smtClean="0"/>
              <a:t>	This is where children need to learn to use the skill of making sense of the text.</a:t>
            </a:r>
            <a:r>
              <a:rPr lang="en-GB" sz="360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en-GB" sz="3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87450" y="404813"/>
            <a:ext cx="7747000" cy="57721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GB" sz="3600" u="sng" dirty="0" smtClean="0">
                <a:solidFill>
                  <a:srgbClr val="FF0000"/>
                </a:solidFill>
              </a:rPr>
              <a:t>Set 1, Set 2 and Set 3 sounds</a:t>
            </a:r>
          </a:p>
          <a:p>
            <a:pPr>
              <a:buFont typeface="Wingdings 2" pitchFamily="18" charset="2"/>
              <a:buNone/>
            </a:pPr>
            <a:endParaRPr lang="en-GB" sz="3600" dirty="0">
              <a:solidFill>
                <a:srgbClr val="FF0000"/>
              </a:solidFill>
            </a:endParaRPr>
          </a:p>
          <a:p>
            <a:pPr marL="82550" indent="0">
              <a:buNone/>
            </a:pPr>
            <a:r>
              <a:rPr lang="en-GB" sz="3600" dirty="0">
                <a:hlinkClick r:id="rId2"/>
              </a:rPr>
              <a:t>http://www.ruthmiskin.com/en/resources/sound-pronunciation-guide/</a:t>
            </a:r>
          </a:p>
          <a:p>
            <a:endParaRPr lang="en-GB" sz="3600" dirty="0">
              <a:hlinkClick r:id="rId2"/>
            </a:endParaRPr>
          </a:p>
          <a:p>
            <a:pPr>
              <a:buFont typeface="Wingdings 2" pitchFamily="18" charset="2"/>
              <a:buNone/>
            </a:pPr>
            <a:endParaRPr lang="en-GB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1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87450" y="404813"/>
            <a:ext cx="7747000" cy="57721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GB" sz="3600" u="sng" dirty="0" smtClean="0">
                <a:solidFill>
                  <a:srgbClr val="FF0000"/>
                </a:solidFill>
              </a:rPr>
              <a:t>What is segmenting and blending ?</a:t>
            </a:r>
          </a:p>
          <a:p>
            <a:pPr>
              <a:buFont typeface="Wingdings 2" pitchFamily="18" charset="2"/>
              <a:buNone/>
            </a:pPr>
            <a:endParaRPr lang="en-GB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3600" dirty="0">
                <a:hlinkClick r:id="rId2"/>
              </a:rPr>
              <a:t>http://www.ruthmiskin.com/en/resources/parent-tutorial-independent-blending</a:t>
            </a:r>
            <a:r>
              <a:rPr lang="en-GB" sz="3600" dirty="0" smtClean="0">
                <a:hlinkClick r:id="rId2"/>
              </a:rPr>
              <a:t>/</a:t>
            </a:r>
            <a:endParaRPr lang="en-GB" sz="3600" dirty="0" smtClean="0"/>
          </a:p>
          <a:p>
            <a:pPr>
              <a:buNone/>
            </a:pPr>
            <a:endParaRPr lang="en-GB" sz="3600" dirty="0"/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endParaRPr lang="en-GB" sz="3600" dirty="0"/>
          </a:p>
          <a:p>
            <a:pPr>
              <a:buFont typeface="Wingdings 2" pitchFamily="18" charset="2"/>
              <a:buNone/>
            </a:pPr>
            <a:endParaRPr lang="en-GB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2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87450" y="404813"/>
            <a:ext cx="7747000" cy="5772150"/>
          </a:xfrm>
        </p:spPr>
        <p:txBody>
          <a:bodyPr/>
          <a:lstStyle/>
          <a:p>
            <a:pPr algn="ctr">
              <a:buNone/>
            </a:pPr>
            <a:r>
              <a:rPr lang="en-GB" sz="3600" u="sng" dirty="0" smtClean="0">
                <a:solidFill>
                  <a:srgbClr val="FF0000"/>
                </a:solidFill>
              </a:rPr>
              <a:t>Phonics test at the end of Year 1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The </a:t>
            </a:r>
            <a:r>
              <a:rPr lang="en-GB" sz="2800" dirty="0"/>
              <a:t>phonics screening check will </a:t>
            </a:r>
            <a:r>
              <a:rPr lang="en-GB" sz="2800" dirty="0" smtClean="0"/>
              <a:t>be taken</a:t>
            </a:r>
          </a:p>
          <a:p>
            <a:pPr>
              <a:buNone/>
            </a:pPr>
            <a:r>
              <a:rPr lang="en-GB" sz="2800" dirty="0" smtClean="0"/>
              <a:t>individually in June by </a:t>
            </a:r>
            <a:r>
              <a:rPr lang="en-GB" sz="2800" dirty="0"/>
              <a:t>all children in </a:t>
            </a:r>
            <a:r>
              <a:rPr lang="en-GB" sz="2800" dirty="0" smtClean="0"/>
              <a:t>Year 1. 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It is designed </a:t>
            </a:r>
            <a:r>
              <a:rPr lang="en-GB" sz="2800" dirty="0"/>
              <a:t>to give teachers </a:t>
            </a:r>
            <a:r>
              <a:rPr lang="en-GB" sz="2800" dirty="0" smtClean="0"/>
              <a:t>and parents</a:t>
            </a:r>
          </a:p>
          <a:p>
            <a:pPr>
              <a:buNone/>
            </a:pPr>
            <a:r>
              <a:rPr lang="en-GB" sz="2800" dirty="0" smtClean="0"/>
              <a:t>information </a:t>
            </a:r>
            <a:r>
              <a:rPr lang="en-GB" sz="2800" dirty="0"/>
              <a:t>on how your child </a:t>
            </a:r>
            <a:r>
              <a:rPr lang="en-GB" sz="2800" dirty="0" smtClean="0"/>
              <a:t>is progressing in</a:t>
            </a:r>
          </a:p>
          <a:p>
            <a:pPr>
              <a:buNone/>
            </a:pPr>
            <a:r>
              <a:rPr lang="en-GB" sz="2800" dirty="0" smtClean="0"/>
              <a:t>phonics</a:t>
            </a:r>
            <a:r>
              <a:rPr lang="en-GB" sz="2800" dirty="0"/>
              <a:t>. It will help </a:t>
            </a:r>
            <a:r>
              <a:rPr lang="en-GB" sz="2800" dirty="0" smtClean="0"/>
              <a:t>to identify whether </a:t>
            </a:r>
            <a:r>
              <a:rPr lang="en-GB" sz="2800" dirty="0"/>
              <a:t>your </a:t>
            </a:r>
            <a:r>
              <a:rPr lang="en-GB" sz="2800" dirty="0" smtClean="0"/>
              <a:t>child</a:t>
            </a:r>
          </a:p>
          <a:p>
            <a:pPr>
              <a:buNone/>
            </a:pPr>
            <a:r>
              <a:rPr lang="en-GB" sz="2800" dirty="0" smtClean="0"/>
              <a:t>needs additional </a:t>
            </a:r>
            <a:r>
              <a:rPr lang="en-GB" sz="2800" dirty="0"/>
              <a:t>support at </a:t>
            </a:r>
            <a:r>
              <a:rPr lang="en-GB" sz="2800" dirty="0" smtClean="0"/>
              <a:t>this stage </a:t>
            </a:r>
            <a:r>
              <a:rPr lang="en-GB" sz="2800" dirty="0"/>
              <a:t>so </a:t>
            </a:r>
            <a:r>
              <a:rPr lang="en-GB" sz="2800" dirty="0" smtClean="0"/>
              <a:t>that they</a:t>
            </a:r>
          </a:p>
          <a:p>
            <a:pPr>
              <a:buNone/>
            </a:pPr>
            <a:r>
              <a:rPr lang="en-GB" sz="2800" dirty="0" smtClean="0"/>
              <a:t>do </a:t>
            </a:r>
            <a:r>
              <a:rPr lang="en-GB" sz="2800" dirty="0"/>
              <a:t>not fall behind in this </a:t>
            </a:r>
            <a:r>
              <a:rPr lang="en-GB" sz="2800" dirty="0" smtClean="0"/>
              <a:t>vital early reading </a:t>
            </a:r>
            <a:r>
              <a:rPr lang="en-GB" sz="2800" dirty="0"/>
              <a:t>skill.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4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87450" y="404813"/>
            <a:ext cx="7747000" cy="5772150"/>
          </a:xfrm>
        </p:spPr>
        <p:txBody>
          <a:bodyPr/>
          <a:lstStyle/>
          <a:p>
            <a:pPr algn="ctr">
              <a:buNone/>
            </a:pPr>
            <a:r>
              <a:rPr lang="en-GB" sz="3600" u="sng" dirty="0" smtClean="0">
                <a:solidFill>
                  <a:srgbClr val="FF0000"/>
                </a:solidFill>
              </a:rPr>
              <a:t>Pseudo words</a:t>
            </a:r>
          </a:p>
          <a:p>
            <a:pPr marL="82550" indent="0">
              <a:buNone/>
            </a:pPr>
            <a:r>
              <a:rPr lang="en-GB" sz="2800" dirty="0" smtClean="0"/>
              <a:t>These </a:t>
            </a:r>
            <a:r>
              <a:rPr lang="en-GB" sz="2800" dirty="0"/>
              <a:t>are words that are phonically </a:t>
            </a:r>
            <a:r>
              <a:rPr lang="en-GB" sz="2800" b="1" dirty="0" err="1">
                <a:hlinkClick r:id="rId2" tooltip="Jargon Buster"/>
              </a:rPr>
              <a:t>decodable</a:t>
            </a:r>
            <a:r>
              <a:rPr lang="en-GB" sz="2800" b="1" dirty="0"/>
              <a:t> </a:t>
            </a:r>
            <a:r>
              <a:rPr lang="en-GB" sz="2800" dirty="0"/>
              <a:t>but are not actual words with an associated meaning e.g. </a:t>
            </a:r>
            <a:r>
              <a:rPr lang="en-GB" sz="2800" dirty="0" err="1"/>
              <a:t>brip</a:t>
            </a:r>
            <a:r>
              <a:rPr lang="en-GB" sz="2800" dirty="0"/>
              <a:t>, </a:t>
            </a:r>
            <a:r>
              <a:rPr lang="en-GB" sz="2800" dirty="0" err="1"/>
              <a:t>snorb</a:t>
            </a:r>
            <a:r>
              <a:rPr lang="en-GB" sz="2800" dirty="0"/>
              <a:t>. </a:t>
            </a:r>
            <a:endParaRPr lang="en-GB" sz="2800" dirty="0" smtClean="0"/>
          </a:p>
          <a:p>
            <a:pPr marL="82550" indent="0">
              <a:buNone/>
            </a:pPr>
            <a:endParaRPr lang="en-GB" sz="2800" dirty="0" smtClean="0"/>
          </a:p>
          <a:p>
            <a:pPr marL="82550" indent="0">
              <a:buNone/>
            </a:pPr>
            <a:r>
              <a:rPr lang="en-GB" sz="2800" dirty="0" smtClean="0"/>
              <a:t>Pseudo </a:t>
            </a:r>
            <a:r>
              <a:rPr lang="en-GB" sz="2800" dirty="0"/>
              <a:t>words are included in the check specifically to assess whether your child can </a:t>
            </a:r>
            <a:r>
              <a:rPr lang="en-GB" sz="2800" b="1" dirty="0">
                <a:hlinkClick r:id="rId2" tooltip="Jargon Buster"/>
              </a:rPr>
              <a:t>decode</a:t>
            </a:r>
            <a:r>
              <a:rPr lang="en-GB" sz="2800" b="1" dirty="0"/>
              <a:t> </a:t>
            </a:r>
            <a:r>
              <a:rPr lang="en-GB" sz="2800" dirty="0"/>
              <a:t>a word using phonics skills and not their memory</a:t>
            </a:r>
            <a:r>
              <a:rPr lang="en-GB" sz="2800" dirty="0" smtClean="0"/>
              <a:t>.</a:t>
            </a:r>
          </a:p>
          <a:p>
            <a:pPr marL="82550" indent="0">
              <a:buNone/>
            </a:pPr>
            <a:endParaRPr lang="en-GB" sz="2800" dirty="0"/>
          </a:p>
          <a:p>
            <a:pPr marL="82550" indent="0">
              <a:buNone/>
            </a:pPr>
            <a:r>
              <a:rPr lang="en-GB" sz="2800" dirty="0" smtClean="0"/>
              <a:t>The pseudo words will be shown to your child with a picture of a monster and they will be asked to tell their teacher what sort of monster it is by reading the word. probably enjoy reading these words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endParaRPr lang="en-GB" sz="3600" dirty="0"/>
          </a:p>
          <a:p>
            <a:pPr>
              <a:buNone/>
            </a:pPr>
            <a:endParaRPr lang="en-GB" sz="3600" dirty="0" smtClean="0"/>
          </a:p>
          <a:p>
            <a:pPr>
              <a:buFont typeface="Wingdings 2" pitchFamily="18" charset="2"/>
              <a:buNone/>
            </a:pPr>
            <a:endParaRPr lang="en-GB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21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377</TotalTime>
  <Words>404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Gill Sans MT</vt:lpstr>
      <vt:lpstr>Verdana</vt:lpstr>
      <vt:lpstr>Wingdings 2</vt:lpstr>
      <vt:lpstr>Solstice</vt:lpstr>
      <vt:lpstr>Phonics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Inc.</dc:title>
  <dc:creator>Hutchinson</dc:creator>
  <cp:lastModifiedBy>Sam Bocock</cp:lastModifiedBy>
  <cp:revision>49</cp:revision>
  <dcterms:created xsi:type="dcterms:W3CDTF">2012-01-16T20:11:22Z</dcterms:created>
  <dcterms:modified xsi:type="dcterms:W3CDTF">2016-01-25T15:07:41Z</dcterms:modified>
</cp:coreProperties>
</file>